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5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30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53" r:id="rId78"/>
    <p:sldId id="355" r:id="rId79"/>
    <p:sldId id="354" r:id="rId80"/>
    <p:sldId id="356" r:id="rId81"/>
    <p:sldId id="358" r:id="rId82"/>
    <p:sldId id="357" r:id="rId83"/>
    <p:sldId id="359" r:id="rId84"/>
    <p:sldId id="360" r:id="rId85"/>
    <p:sldId id="361" r:id="rId86"/>
    <p:sldId id="363" r:id="rId87"/>
    <p:sldId id="364" r:id="rId88"/>
    <p:sldId id="362" r:id="rId89"/>
    <p:sldId id="365" r:id="rId90"/>
    <p:sldId id="366" r:id="rId91"/>
    <p:sldId id="367" r:id="rId92"/>
    <p:sldId id="368" r:id="rId93"/>
    <p:sldId id="369" r:id="rId94"/>
    <p:sldId id="370" r:id="rId95"/>
    <p:sldId id="371" r:id="rId96"/>
    <p:sldId id="372" r:id="rId97"/>
    <p:sldId id="373" r:id="rId98"/>
    <p:sldId id="317" r:id="rId99"/>
    <p:sldId id="318" r:id="rId100"/>
    <p:sldId id="319" r:id="rId101"/>
    <p:sldId id="320" r:id="rId102"/>
    <p:sldId id="321" r:id="rId103"/>
    <p:sldId id="322" r:id="rId104"/>
    <p:sldId id="323" r:id="rId105"/>
    <p:sldId id="324" r:id="rId106"/>
    <p:sldId id="325" r:id="rId107"/>
    <p:sldId id="326" r:id="rId108"/>
    <p:sldId id="327" r:id="rId109"/>
    <p:sldId id="328" r:id="rId110"/>
    <p:sldId id="329" r:id="rId111"/>
    <p:sldId id="331" r:id="rId112"/>
    <p:sldId id="332" r:id="rId113"/>
    <p:sldId id="333" r:id="rId114"/>
    <p:sldId id="349" r:id="rId115"/>
    <p:sldId id="350" r:id="rId116"/>
    <p:sldId id="351" r:id="rId117"/>
    <p:sldId id="352" r:id="rId1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77" autoAdjust="0"/>
    <p:restoredTop sz="94660"/>
  </p:normalViewPr>
  <p:slideViewPr>
    <p:cSldViewPr snapToGrid="0">
      <p:cViewPr varScale="1">
        <p:scale>
          <a:sx n="67" d="100"/>
          <a:sy n="67" d="100"/>
        </p:scale>
        <p:origin x="5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893D8-6099-A4FA-627B-D9323E5C0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B9F4458-1CD3-BB86-AEB3-F519AA3C4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14BA18-927C-84BF-3DCA-C9F31050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3C3EF0-FB9C-BF6E-0F38-A2B695137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A5828B-78C6-36DB-557E-11017CA7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717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F9B24B-BFA7-1CF7-A96D-5FF1FCF6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D0FD3D-7885-7261-7E25-1643A89F9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479F8B-6788-DA98-C87A-63D061C04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B1598E-12DF-4F48-B948-229D9675C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13B65E-777B-AA5D-869E-3EBD42ED4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68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07D0661-6251-4938-E47D-87CB82181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55D1D0-AD5A-DD55-F465-C56F08A81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7A8183-F28D-0E9C-0FEE-18133D89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01B0CD-2D65-BD19-B3B4-CA84D34DC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AA79FA-4F8E-DD7F-73F6-2D57CD3F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59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62A18-AC9F-D7F1-BBF3-15B80F8F4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370AA1-9F66-7017-5BB9-C9D1F7136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281C31-7889-3D7D-9300-D63C803E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BCEF07-1177-2EBF-6A8A-74E485501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84B124-D4CE-AF42-B426-5C74028A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91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4E45A6-576A-BFD6-D613-A4E49C18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3456DA8-A162-EECF-C332-DD354CA26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5681E0-76D1-6500-644E-AFFC1AD3B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6D6B79-0809-D2A8-CDC0-34073E19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0AC41F-A59E-DAF5-E786-906D9BD1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985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15507-F603-17EC-165F-EEFB06E4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904CF7-25A4-98B0-7980-8C3178B9B7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2CC2BF-2ECC-C8C3-FF91-66870B529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1928196-6C93-2E6B-27B1-742B8C9A6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D5768AC-4290-732D-8C77-3B937133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BE090A-E7B0-B354-A716-D97237A7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298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51597A-C982-3404-22A0-336B8A9F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9E1A8F-AF3E-FD35-AB3F-C97C4D372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673FD11-5617-5639-3F0D-2E180BA08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DD24145-4DCE-554B-9818-E00232510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11E06B-76EF-782E-59C1-8852CAB2A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BB9008A-730C-B01E-158E-EFF72C2F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8C85D92-5A47-1C97-61B5-CC535EAF0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A127649-6EEF-83BC-3DA9-CFF99EC9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681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D2F94E-ADB8-3EAE-0C0A-5B89E4E7A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D20618-ECDD-8298-3398-46CF1094C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338E7D8-03AB-1816-0871-D1474512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A2CDDAB-80FB-A51D-7B42-5A885FE81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37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10C1856-7EAB-BCE6-1611-6B0783AE0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52F1B23-8654-B0C4-67E1-8576E827D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8A3891-33DD-36D3-2A46-3D2E034B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82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7ED45-5E93-6AE8-B232-B532FF8E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7DB749-89EB-7575-64F9-258BE7B75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B658B6-5123-41F7-6B9F-3ECC95FC7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2EBA59E-E823-9DDD-B7A3-A0DCDB37B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36541F1-F770-B8E9-7C6B-E369FBAE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E480D6-CDFF-5101-85AD-4E093704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22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4036AF-AE98-B4C5-2AB2-39E6F6BA6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7272A6E-76F6-9F35-3EBB-40EF1ACAB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AADB18A-7795-1494-21DB-65CBA5668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F25BC0-CA3E-2827-0CAA-E7753DE9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88A9C9B-8DFE-F05A-6DDE-00938F76C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F52231-64F0-5696-FFD7-99151CD3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638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84C37C0-FE82-3927-76FF-D8D6625B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AD9E83-731A-A0B3-FEE3-819AFA98A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704AC0-4C37-EF1F-C2F9-3351CB75D8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1A421-49A2-4C6B-8B03-1E2D475BABC5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F13455-DC4B-CCBB-9607-20AFDF40B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29002C-0EAB-F3F3-0B3C-32FE9B737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06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6D3A6C-71CF-D94C-0C1E-200C326386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SQL ANS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AB739DE-7B1C-9C6C-974E-1E25153979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93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51F00F-61A1-48E3-E70B-3D3DDAB20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171" y="1280244"/>
            <a:ext cx="7813658" cy="429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083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AF4D458-E348-B0D5-06AB-B83E5FB4E716}"/>
              </a:ext>
            </a:extLst>
          </p:cNvPr>
          <p:cNvSpPr txBox="1"/>
          <p:nvPr/>
        </p:nvSpPr>
        <p:spPr>
          <a:xfrm>
            <a:off x="1666874" y="794594"/>
            <a:ext cx="6000751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Doctor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Series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[Date of Episode]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'Matt Smith'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[Date of Episode]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--EXEC 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].[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88300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F558C2A-BDCF-E237-8B75-19CEB9DB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5" y="536797"/>
            <a:ext cx="6959616" cy="592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996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52426" y="1218843"/>
            <a:ext cx="557212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/****** Object:  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StoredProcedure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].[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   Script Date: 2023/7/19 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下午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03:29:08 ******/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CC7A21-3FAB-D5DA-C748-08F521D56286}"/>
              </a:ext>
            </a:extLst>
          </p:cNvPr>
          <p:cNvSpPr txBox="1"/>
          <p:nvPr/>
        </p:nvSpPr>
        <p:spPr>
          <a:xfrm>
            <a:off x="6029325" y="1218843"/>
            <a:ext cx="5638800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Doctor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Series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[Date of Episode]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'Matt Smith'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2012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[Date of Episode]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68763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C202398-75F8-B347-C14D-266B1E3E93C0}"/>
              </a:ext>
            </a:extLst>
          </p:cNvPr>
          <p:cNvSpPr txBox="1"/>
          <p:nvPr/>
        </p:nvSpPr>
        <p:spPr>
          <a:xfrm>
            <a:off x="923925" y="663059"/>
            <a:ext cx="34480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342E52-E9E1-E830-6CF1-E7CA03826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867496"/>
            <a:ext cx="5557622" cy="212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005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C6941C-4400-3EAE-3B4A-055817CF9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237" y="658161"/>
            <a:ext cx="6221175" cy="55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130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52426" y="1218843"/>
            <a:ext cx="3505199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uspAugustEvents</a:t>
            </a: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EventID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 </a:t>
            </a:r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month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8</a:t>
            </a: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89F66A-6338-9A98-4CB3-CB2B55243217}"/>
              </a:ext>
            </a:extLst>
          </p:cNvPr>
          <p:cNvSpPr txBox="1"/>
          <p:nvPr/>
        </p:nvSpPr>
        <p:spPr>
          <a:xfrm>
            <a:off x="4155920" y="1552218"/>
            <a:ext cx="35051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uspAugustEvents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E7A695-DC1B-4EDC-5AB9-3135B8716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20" y="2130366"/>
            <a:ext cx="7783761" cy="291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055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28FD41-DE73-8F73-649A-1BF8644AD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49" y="625361"/>
            <a:ext cx="6172345" cy="583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608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EEF0C9A-41A1-06C3-A0F4-DC72E0D0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0" y="1099196"/>
            <a:ext cx="7880360" cy="465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684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42901" y="854214"/>
            <a:ext cx="4314824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spMoffats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'%Russell%'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89F66A-6338-9A98-4CB3-CB2B55243217}"/>
              </a:ext>
            </a:extLst>
          </p:cNvPr>
          <p:cNvSpPr txBox="1"/>
          <p:nvPr/>
        </p:nvSpPr>
        <p:spPr>
          <a:xfrm>
            <a:off x="5479895" y="854214"/>
            <a:ext cx="35051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spMoffats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2247FC-0E97-5B90-42CB-7556A6A6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895" y="1798530"/>
            <a:ext cx="2978305" cy="349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071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6BADCE-3207-0D31-5AF1-148469C6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076" y="823641"/>
            <a:ext cx="6597796" cy="521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24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11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B24E23-9E2D-15DF-D64D-D0B71CCC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429000"/>
            <a:ext cx="5057389" cy="25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732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42901" y="854214"/>
            <a:ext cx="4314824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spMoffats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'%Russell%'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F81E82C-8FB7-67B9-57D8-A71E4E471C69}"/>
              </a:ext>
            </a:extLst>
          </p:cNvPr>
          <p:cNvSpPr txBox="1"/>
          <p:nvPr/>
        </p:nvSpPr>
        <p:spPr>
          <a:xfrm>
            <a:off x="5343525" y="854214"/>
            <a:ext cx="2714625" cy="384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spMoffats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321A1A-5E21-3EE9-0110-1449AB1F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25" y="2447877"/>
            <a:ext cx="3063923" cy="307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071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5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22EA1C-1B46-2D08-D09E-BD59185E1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25" y="709189"/>
            <a:ext cx="6330812" cy="543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721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42901" y="854214"/>
            <a:ext cx="4314824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spSummariseEpisodes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tblCompanion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52C191-6E26-6CB3-76CE-94CFEA7057F8}"/>
              </a:ext>
            </a:extLst>
          </p:cNvPr>
          <p:cNvSpPr txBox="1"/>
          <p:nvPr/>
        </p:nvSpPr>
        <p:spPr>
          <a:xfrm>
            <a:off x="5334000" y="854214"/>
            <a:ext cx="5400675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34297C-D431-30D0-FB7C-1FDDB654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5075161"/>
            <a:ext cx="2300575" cy="13477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66328A2-34C1-1094-BC0B-6EE221D31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5106075"/>
            <a:ext cx="2540427" cy="128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344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42901" y="854214"/>
            <a:ext cx="4314824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spSummariseEpisodes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tblCompanion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52C191-6E26-6CB3-76CE-94CFEA7057F8}"/>
              </a:ext>
            </a:extLst>
          </p:cNvPr>
          <p:cNvSpPr txBox="1"/>
          <p:nvPr/>
        </p:nvSpPr>
        <p:spPr>
          <a:xfrm>
            <a:off x="5334000" y="854214"/>
            <a:ext cx="5400675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8A4F14-F31B-8031-FE2B-B84979894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2"/>
          <a:stretch/>
        </p:blipFill>
        <p:spPr>
          <a:xfrm>
            <a:off x="5334000" y="4217043"/>
            <a:ext cx="2585209" cy="16598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9FC3D6-ED27-9417-B12E-F516F15D4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18"/>
          <a:stretch/>
        </p:blipFill>
        <p:spPr>
          <a:xfrm>
            <a:off x="8248650" y="4217044"/>
            <a:ext cx="2769153" cy="16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154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1733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Pivots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45C2A7B-914C-5175-3F61-5EF0E4C2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993" y="1047066"/>
            <a:ext cx="6704013" cy="52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920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1443841"/>
            <a:ext cx="5591175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WITH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PIVOT(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[1]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[2]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[3]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[4]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[5]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p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D8F50A-3852-8E4B-1B46-48170A777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096" y="1607711"/>
            <a:ext cx="3384604" cy="364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092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4" y="400735"/>
            <a:ext cx="2619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Pivots</a:t>
            </a:r>
          </a:p>
          <a:p>
            <a:r>
              <a:rPr lang="en-US" altLang="zh-TW" dirty="0"/>
              <a:t>Question 2 (DIFFICULT)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D7B342-0601-9677-B6C4-BA4054E92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6" y="1741997"/>
            <a:ext cx="5495925" cy="37441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9528CED-314C-F1AF-FA14-2A026BC1F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1741997"/>
            <a:ext cx="5931214" cy="373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462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95275" y="1028343"/>
            <a:ext cx="559117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@ColumnList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max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@ColumnList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+=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@ColumnList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','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 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)-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--SELECT @ColumnList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C7500AE-2A0C-11D2-9746-520975118048}"/>
              </a:ext>
            </a:extLst>
          </p:cNvPr>
          <p:cNvSpPr txBox="1"/>
          <p:nvPr/>
        </p:nvSpPr>
        <p:spPr>
          <a:xfrm>
            <a:off x="6096000" y="1028343"/>
            <a:ext cx="5667375" cy="5355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@sql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max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 WITH Episodes AS (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e.EpisodeType,CHARINDEX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('' '',e.EpisodeType,1)-1) AS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d.DoctorName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e.EpisodeId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AS 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 JOIN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AS 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s-E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 e.DoctorId = d.DoctorId</a:t>
            </a:r>
            <a:endParaRPr lang="es-E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 * FROM Episodes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PIVOT(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COUNT(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FOR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IN  ('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@ColumnList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AS p'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@sql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--[50th],[Autumn],[Christmas],[Easter],[Normal]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1405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7518E5-555C-E9C8-6981-7F17488F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04" y="2023494"/>
            <a:ext cx="7956591" cy="281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46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14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'%train%'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801B600-900F-FD65-B77F-6F90D076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85" y="3784569"/>
            <a:ext cx="9549221" cy="17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57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13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'%space%'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'%space%'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F39E6A-CEF2-5148-4BD5-95A969EF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650815"/>
            <a:ext cx="9479529" cy="18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38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5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6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'%War%'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'%Death%'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277BE0-4763-3D7A-7591-EAFBDA76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540066"/>
            <a:ext cx="8532230" cy="29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05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BD2971-06DF-D59F-CD6D-4FC06BB79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407" y="1422275"/>
            <a:ext cx="7583833" cy="485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42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4857750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8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35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 Water 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 Water'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'Water 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4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'19700101'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1FE21C-F615-4BA8-1AA6-BCD166C0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369" y="1489038"/>
            <a:ext cx="6937096" cy="19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11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F3671C-CAEA-C4F5-E1BE-00EA7DF82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62" y="1408883"/>
            <a:ext cx="7918476" cy="404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89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3436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'When'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between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'20050201'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'20050228'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054D16-7854-6901-C955-465A06CA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562329"/>
            <a:ext cx="4678203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18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04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6E7B6B8-9A70-D0AB-B129-1BD2D9BB1DF8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Queries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85FC2E-2C04-7F6B-A704-7D0CC3451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434" y="961812"/>
            <a:ext cx="6144531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8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CFE948-6AA0-A734-C012-7E293D780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90" y="578037"/>
            <a:ext cx="7804129" cy="569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2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1090136"/>
            <a:ext cx="10429875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this would show events beginning and ending with the same letter, where this is also a vowel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vowel'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ones where the left and right letter are the same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letter'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8040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01AD84B-478D-556D-AE61-15174F5CA673}"/>
              </a:ext>
            </a:extLst>
          </p:cNvPr>
          <p:cNvSpPr txBox="1"/>
          <p:nvPr/>
        </p:nvSpPr>
        <p:spPr>
          <a:xfrm>
            <a:off x="385762" y="335845"/>
            <a:ext cx="11420475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ones where both left and right letters are in the string of vowels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'Begins and ends with vowel'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the rest!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Verdict</a:t>
            </a: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omit the boring ones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letter'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'Begins and ends with vowel'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1586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628D97-AD2E-C050-E75C-B2674772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797" y="1443927"/>
            <a:ext cx="5803363" cy="370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0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9FDD70-C4F0-5541-C50B-4F116342E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223" y="741864"/>
            <a:ext cx="7861303" cy="53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62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838438"/>
            <a:ext cx="10429875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'(category'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')'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'Event(category)'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C83FAF-9457-C950-D52C-038C8367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3811246"/>
            <a:ext cx="5625003" cy="17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54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2E7175D-2F04-1F76-4DBE-AD09F56A8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880" y="298373"/>
            <a:ext cx="5300720" cy="62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70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838438"/>
            <a:ext cx="1042987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WalesUnits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AreaLeftOver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'Smaller than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'x Wales plus 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'sq. km.'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WalesComparison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CountriesByArea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ABS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2666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0B751AF-AABE-BA49-DDF2-7983A97EC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40" y="1938943"/>
            <a:ext cx="7132461" cy="29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83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6E050C-3B62-70EE-8410-DCAD4C50C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503" y="213012"/>
            <a:ext cx="7098994" cy="643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4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E1AF80C-CA0B-D641-B3EE-B9B99B228D80}"/>
              </a:ext>
            </a:extLst>
          </p:cNvPr>
          <p:cNvSpPr txBox="1"/>
          <p:nvPr/>
        </p:nvSpPr>
        <p:spPr>
          <a:xfrm>
            <a:off x="638175" y="36195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60E23CF-932A-8B7C-8BDF-C2FB1C101410}"/>
              </a:ext>
            </a:extLst>
          </p:cNvPr>
          <p:cNvSpPr txBox="1"/>
          <p:nvPr/>
        </p:nvSpPr>
        <p:spPr>
          <a:xfrm>
            <a:off x="800100" y="1128236"/>
            <a:ext cx="60960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C30F9D-85E6-4539-9F9F-31342970F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201" y="913587"/>
            <a:ext cx="4063023" cy="54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3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7E8EC77-EFF5-CBD6-4943-9BC235222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90" y="1830930"/>
            <a:ext cx="9159820" cy="319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85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838438"/>
            <a:ext cx="10429875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ISNULL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ISNULL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summary'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ISNULL'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COALESCE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COALESCE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summary'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COALESCE'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 summary'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CASE'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</p:txBody>
      </p:sp>
    </p:spTree>
    <p:extLst>
      <p:ext uri="{BB962C8B-B14F-4D97-AF65-F5344CB8AC3E}">
        <p14:creationId xmlns:p14="http://schemas.microsoft.com/office/powerpoint/2010/main" val="702324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7F1B8C-6A6D-4DA0-42F0-885C410F3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355" y="1946249"/>
            <a:ext cx="6811086" cy="296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97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5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8C16B8-CD8B-AFE7-60E4-30E4EE43D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772" y="1397434"/>
            <a:ext cx="8213406" cy="40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00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8267700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thisPosition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thatPosition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)-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Offset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)-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029841-1AF4-803C-9914-10756948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7" y="4845027"/>
            <a:ext cx="8067960" cy="17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19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6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B566CE5-4809-EC60-07D4-267DFF68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982" y="581710"/>
            <a:ext cx="7260985" cy="569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52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6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5713095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'Eurasia'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5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6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'Americas'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4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hot'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7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cold'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else'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CountryLocation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CountryLocation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A573DC-F54E-CB02-3A48-18939869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597" y="910441"/>
            <a:ext cx="4009443" cy="454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85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 USING DATES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A4522A-9E27-FC1E-D6FD-2C6A9058E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487" y="581710"/>
            <a:ext cx="5347233" cy="60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18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6924675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NotFormatted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FORMAT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'dd/MM/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yyyy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UsingFormat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CONVERT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103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UsingConvert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1978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0D64C3-AEA2-A38C-5040-2F52C3B7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4841842"/>
            <a:ext cx="6524453" cy="181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75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 USING DATES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7350E0-3F46-1DE9-2BDB-06AEC9C9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053" y="690562"/>
            <a:ext cx="5276937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7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D686AFF-3C84-3629-5031-A50585DA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498" y="1361177"/>
            <a:ext cx="7861303" cy="444044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Simple Queries</a:t>
            </a:r>
          </a:p>
          <a:p>
            <a:r>
              <a:rPr lang="en-US" altLang="zh-TW" dirty="0"/>
              <a:t>Question 2</a:t>
            </a:r>
          </a:p>
        </p:txBody>
      </p:sp>
    </p:spTree>
    <p:extLst>
      <p:ext uri="{BB962C8B-B14F-4D97-AF65-F5344CB8AC3E}">
        <p14:creationId xmlns:p14="http://schemas.microsoft.com/office/powerpoint/2010/main" val="381572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692467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DATEDIFF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'19640304'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offset'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ABS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DATEDIFF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'19640304'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difference'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difference'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12E82FF-C9B5-CE6F-96ED-2BCAFD45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3429000"/>
            <a:ext cx="5877027" cy="260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43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 USING DATES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25DDA0-1482-2967-F738-7A6FB29E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840" y="1613707"/>
            <a:ext cx="7843096" cy="433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39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6" y="910441"/>
            <a:ext cx="6515100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weekday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nd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rd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month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'Full date'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06692C-09EA-0F51-C80E-6F76D06DD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318" y="978830"/>
            <a:ext cx="4308557" cy="307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48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EC0FC6-6C34-0F1A-6261-314823FF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311" y="465488"/>
            <a:ext cx="7241927" cy="61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17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6" y="910441"/>
            <a:ext cx="65151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.Source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Film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f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Source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SourceID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SourceID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.Source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F3B226-BD79-F4A9-09E0-4A982BB8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243" y="910441"/>
            <a:ext cx="3502082" cy="34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9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06D770-08D0-859D-4737-DED8BE39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9" y="477782"/>
            <a:ext cx="5705181" cy="590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28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409826" y="424666"/>
            <a:ext cx="651510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[What happened]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[When happened]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[When happened]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8F856E-267D-9DBF-E09C-29296A119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6" y="3429000"/>
            <a:ext cx="5578577" cy="321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63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B82994-6A36-3FDE-1867-19E60BAF6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02" y="581710"/>
            <a:ext cx="4908639" cy="601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73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409826" y="424666"/>
            <a:ext cx="6372224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'%special%'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B8139E-A0CE-0B88-B7B7-3272416E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6" y="4403677"/>
            <a:ext cx="4146763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34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135040-9BB4-266F-E2DF-A749B42C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81" y="1523426"/>
            <a:ext cx="8178109" cy="32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5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40A3C50-B250-1668-031E-82473DB8DA36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1D7D79D-6ADB-622B-E8B6-738CAFC5718C}"/>
              </a:ext>
            </a:extLst>
          </p:cNvPr>
          <p:cNvSpPr txBox="1"/>
          <p:nvPr/>
        </p:nvSpPr>
        <p:spPr>
          <a:xfrm>
            <a:off x="885825" y="1461611"/>
            <a:ext cx="60960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DC14040-E97A-9757-33AB-41C53698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3363042"/>
            <a:ext cx="3686733" cy="21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84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B69F84B-F436-198F-D553-41C17BBD26FB}"/>
              </a:ext>
            </a:extLst>
          </p:cNvPr>
          <p:cNvSpPr txBox="1"/>
          <p:nvPr/>
        </p:nvSpPr>
        <p:spPr>
          <a:xfrm>
            <a:off x="942975" y="221040"/>
            <a:ext cx="60960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C28000-4F3B-AAC0-E3F3-1152ACA60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3625754"/>
            <a:ext cx="5337278" cy="301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61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8846513-B2BF-6761-4F64-68C6BA622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77" y="517997"/>
            <a:ext cx="7165696" cy="551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085975" y="740807"/>
            <a:ext cx="6991349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RIGHT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FBA417-9458-378A-4896-F06213D03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4057629"/>
            <a:ext cx="2540326" cy="17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05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5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91D2DD-1C55-3FC0-AFA2-A60E8ED5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368" y="732335"/>
            <a:ext cx="6527263" cy="5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886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790576" y="1028343"/>
            <a:ext cx="4629150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'Antarctic'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'Russia'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35BF11-B2C5-D10A-DE91-D56C44A65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507" y="2473306"/>
            <a:ext cx="6261738" cy="19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4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6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A7B4E2B-520F-EEBB-C2C6-57FB4C2CC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79" y="2226275"/>
            <a:ext cx="8796049" cy="24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60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6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790576" y="1028343"/>
            <a:ext cx="46291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3BC8158-8E94-08BA-B9C8-B5E43D502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6" y="3775055"/>
            <a:ext cx="2673378" cy="183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19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7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732D49-A106-6ECE-57DE-34B6358E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095" y="1361170"/>
            <a:ext cx="7880360" cy="447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00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7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400051" y="990243"/>
            <a:ext cx="6667499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'Total length'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--lots of JOIN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40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4E89ED-A458-7BCC-AEB2-7DC4954F9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198" y="3028929"/>
            <a:ext cx="6270103" cy="13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86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457200" y="33406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More exotic joins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AD9462-7D78-636E-F73A-2CC856BD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96" y="590550"/>
            <a:ext cx="7540483" cy="59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90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Simple Queries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17D8C55-4430-C9D7-CCEC-A3618F20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509" y="1162001"/>
            <a:ext cx="8032822" cy="500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629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733426" y="971193"/>
            <a:ext cx="521969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08911F-3943-A32E-0A35-C674E7AA8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3956033"/>
            <a:ext cx="3524283" cy="171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370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BD2655-C796-68A4-52FE-F1F9B3445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990" y="1714411"/>
            <a:ext cx="7479850" cy="357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69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038351" y="835164"/>
            <a:ext cx="591502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events'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MAX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'Last date'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MIN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'First date'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374052-8A3A-B391-1009-DD7D617C4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1" y="3991512"/>
            <a:ext cx="3876674" cy="102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634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459E7A-99CC-B551-88BC-D444740DE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341" y="1136531"/>
            <a:ext cx="6939362" cy="489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609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657226" y="1768614"/>
            <a:ext cx="5915024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events'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events'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886A31-7723-5E0D-79A3-15FD1C677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181" y="894738"/>
            <a:ext cx="3100894" cy="461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992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289653-C999-151C-06FD-3E5BE64C1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968410"/>
            <a:ext cx="5340624" cy="34545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86890C1-F539-E51D-BFFA-3E1968AAF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53" y="2184321"/>
            <a:ext cx="5429529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468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609601" y="1092339"/>
            <a:ext cx="54864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MIN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'Earliest date'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MAX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'Latest date'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8957E4-EFB9-8E87-980E-0CDCDA9BA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358" y="1092339"/>
            <a:ext cx="3677317" cy="445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887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44A4D0-34F0-E636-9271-FF44BE05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1501643"/>
            <a:ext cx="5281478" cy="413715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D219944-A666-CDB5-FC4D-62182DB9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599" y="1635005"/>
            <a:ext cx="6101500" cy="389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615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1033175" y="1092339"/>
            <a:ext cx="3943349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</a:t>
            </a:r>
          </a:p>
          <a:p>
            <a:r>
              <a:rPr lang="es-E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 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HAVING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183807-C37E-E0F1-3919-8DFB1F03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844" y="2600228"/>
            <a:ext cx="3943349" cy="165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0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5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37DE27-D22F-C099-173B-3AFE754B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1" y="1546477"/>
            <a:ext cx="5479758" cy="376504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B0D7816-43DF-9EB7-6465-D67327F02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5506"/>
            <a:ext cx="5753396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70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'Details'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6A7E72-B28B-1D0B-A35D-FF817991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3329148"/>
            <a:ext cx="7015928" cy="235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192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1033175" y="1092339"/>
            <a:ext cx="4624675" cy="5355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Continent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events'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c1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c2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'Europe'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HAVING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5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52E096-0E11-F5B2-0C8E-FA16FCA36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2" y="3067427"/>
            <a:ext cx="3915280" cy="14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703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6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E18F3D-C55E-05D6-F9CF-026AC56B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066" y="1047066"/>
            <a:ext cx="6791518" cy="525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438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6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874149" y="853799"/>
            <a:ext cx="9873364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UPPER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'Category initial'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events'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FORMAT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AVG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CONVERT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FLOAT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))),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'0.00'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'Average event name length'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UPPER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'Category initial'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7ACD36-C047-E237-EFF1-2CCC940D1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49" y="4481220"/>
            <a:ext cx="4041343" cy="200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587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7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696290-237D-E09E-E045-EA55A2E3F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27" y="1270653"/>
            <a:ext cx="7842245" cy="46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307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7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664598" y="740807"/>
            <a:ext cx="5898127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1800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'18th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1900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'21st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Century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events'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--CUBE shows the grand total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CUBE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1800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'18th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1900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2000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'20th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'21st century'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Century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2963A3E-3875-3F89-5778-8B0C26B5D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179" y="2446320"/>
            <a:ext cx="2598746" cy="196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015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8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F7B297-2BAA-9A7F-E383-7B939151D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055" y="1370710"/>
            <a:ext cx="7889889" cy="44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011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8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664598" y="740807"/>
            <a:ext cx="5898127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'Episode year'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episodes'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s-E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 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es-E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s-E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en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BirthDate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1970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HAVING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episodes'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9B40C1-D84A-24C9-2BBB-45B93775D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852" y="2825719"/>
            <a:ext cx="4181430" cy="17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808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4" y="400735"/>
            <a:ext cx="2619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Views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050BC8-383A-DF42-2D20-C16959045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1394885"/>
            <a:ext cx="4913759" cy="49017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992E27A-B3BE-D7DA-E723-DFE6EF397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9095"/>
            <a:ext cx="5210175" cy="489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354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0DA7F95-03FA-88FD-1F95-C18E9C71C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05" y="980709"/>
            <a:ext cx="6470090" cy="181048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1089305" y="370522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2593181" y="3703588"/>
            <a:ext cx="3502819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26648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8347A0ED-1BC5-1574-D18B-7FC11270A398}"/>
              </a:ext>
            </a:extLst>
          </p:cNvPr>
          <p:cNvSpPr txBox="1"/>
          <p:nvPr/>
        </p:nvSpPr>
        <p:spPr>
          <a:xfrm>
            <a:off x="566737" y="527566"/>
            <a:ext cx="10768013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vwEpisodesByFirstLetter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PERCENT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  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N'H%'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vwEpisodesByFirstLetter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5A4BE8D-40F8-04E7-32CE-A32DF9939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4838679"/>
            <a:ext cx="6267545" cy="140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58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Simple Queries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D78260-8C3F-3FED-0A6D-5F2693ABC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526" y="1542287"/>
            <a:ext cx="9374040" cy="44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04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4" y="400735"/>
            <a:ext cx="2619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Views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C88DD4-30F4-EB9A-6486-201CE91B3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1283752"/>
            <a:ext cx="4910456" cy="48087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344705A-11E9-2FB1-25CB-CD1B281FC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155" y="1355718"/>
            <a:ext cx="6139727" cy="47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728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B9A65E3-99B6-C7C7-BDC8-808B0C9F7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53" y="1043078"/>
            <a:ext cx="4980162" cy="47718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2114746-820E-36E0-81FE-9A3E1E994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92" y="2454982"/>
            <a:ext cx="6102355" cy="19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346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403505" y="3048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403505" y="664487"/>
            <a:ext cx="5238750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EventsByCategory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PERCENT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Category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What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What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11DAA2A-B66B-A2DC-968C-4F84CFAF56F7}"/>
              </a:ext>
            </a:extLst>
          </p:cNvPr>
          <p:cNvSpPr txBox="1"/>
          <p:nvPr/>
        </p:nvSpPr>
        <p:spPr>
          <a:xfrm>
            <a:off x="6257926" y="664487"/>
            <a:ext cx="34290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EventsByCategory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more than 50 events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What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50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E899439-924E-5C4F-4DF0-19CBA6BD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926" y="3082894"/>
            <a:ext cx="3429000" cy="19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031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4" y="400735"/>
            <a:ext cx="2619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Views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7EEA4FA-427A-0AA1-DB60-0E4EDE3C8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7" y="1965975"/>
            <a:ext cx="5949303" cy="35204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D2EFC5F-1BB3-8D7F-90FE-3A14B6335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820" y="1485900"/>
            <a:ext cx="5293903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731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403505" y="3048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336829" y="889842"/>
            <a:ext cx="5111471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/* script to create a new view*/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vwSeriesOne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EpisodeNumber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  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vwSeriesOne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DF86F4-5577-4150-5777-02394CFF1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942" y="1873220"/>
            <a:ext cx="4357901" cy="311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545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4" y="400735"/>
            <a:ext cx="2619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Views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2BD59F6-4AAD-6B09-495E-02BBAECBE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744" y="1409091"/>
            <a:ext cx="7661197" cy="45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437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2F750880-5696-A606-A15A-1FA2EE5C2737}"/>
              </a:ext>
            </a:extLst>
          </p:cNvPr>
          <p:cNvSpPr txBox="1"/>
          <p:nvPr/>
        </p:nvSpPr>
        <p:spPr>
          <a:xfrm>
            <a:off x="3905250" y="751344"/>
            <a:ext cx="6096000" cy="5355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vwEverything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category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Continent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r-FR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ctt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 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ct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ED2626E-FAA5-EBB6-D3BC-F9CBE8E36329}"/>
              </a:ext>
            </a:extLst>
          </p:cNvPr>
          <p:cNvSpPr txBox="1"/>
          <p:nvPr/>
        </p:nvSpPr>
        <p:spPr>
          <a:xfrm>
            <a:off x="761999" y="566678"/>
            <a:ext cx="2619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Create View</a:t>
            </a:r>
          </a:p>
        </p:txBody>
      </p:sp>
    </p:spTree>
    <p:extLst>
      <p:ext uri="{BB962C8B-B14F-4D97-AF65-F5344CB8AC3E}">
        <p14:creationId xmlns:p14="http://schemas.microsoft.com/office/powerpoint/2010/main" val="38295277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8C20C1C-23D9-42E5-565C-741A99643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28" y="1380297"/>
            <a:ext cx="7775543" cy="409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890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403505" y="3048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679730" y="1007120"/>
            <a:ext cx="385417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vwEverything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F4B99C1-D5A7-4927-8F29-E7C25768FBAC}"/>
              </a:ext>
            </a:extLst>
          </p:cNvPr>
          <p:cNvSpPr txBox="1"/>
          <p:nvPr/>
        </p:nvSpPr>
        <p:spPr>
          <a:xfrm>
            <a:off x="5575697" y="4621322"/>
            <a:ext cx="4105275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NumberEvents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vwEverything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Continent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'Africa'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Category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NumberEvents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3B757A6-FCAD-9D07-DA85-DEE1F02955B2}"/>
              </a:ext>
            </a:extLst>
          </p:cNvPr>
          <p:cNvSpPr txBox="1"/>
          <p:nvPr/>
        </p:nvSpPr>
        <p:spPr>
          <a:xfrm>
            <a:off x="5575697" y="143292"/>
            <a:ext cx="4602956" cy="4247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Category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Continent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r-FR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ctt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 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ct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7911936-503B-03D5-15B3-BABEF736F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30" y="4528737"/>
            <a:ext cx="3200451" cy="22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342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SUBQUERIES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134DAC3-2844-7C0C-8D48-CE305D49F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823" y="1047066"/>
            <a:ext cx="7366004" cy="515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9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1EE98C-CF02-8130-2759-2CED1BA35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610" y="829650"/>
            <a:ext cx="3639089" cy="51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168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679730" y="1007120"/>
            <a:ext cx="385417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8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2F80CFF-240E-0B91-C029-DA57F6835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19" y="1007120"/>
            <a:ext cx="2009806" cy="225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149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SUBQUERIES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C4F22F6-8393-DF69-3C67-2B64C2BE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84" y="349030"/>
            <a:ext cx="5994232" cy="615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48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1813205" y="197346"/>
            <a:ext cx="5187670" cy="6463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r-FR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 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ct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EXISTS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'Event Count'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r-FR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 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ct</a:t>
            </a:r>
            <a:r>
              <a:rPr lang="fr-FR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r-FR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2ACE35-D9C2-7334-BF95-D4CF5FC97C19}"/>
              </a:ext>
            </a:extLst>
          </p:cNvPr>
          <p:cNvSpPr txBox="1"/>
          <p:nvPr/>
        </p:nvSpPr>
        <p:spPr>
          <a:xfrm>
            <a:off x="7534274" y="1447800"/>
            <a:ext cx="42767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EXISTS</a:t>
            </a:r>
            <a:r>
              <a:rPr lang="en-US" altLang="zh-TW" sz="1800" dirty="0">
                <a:solidFill>
                  <a:srgbClr val="00000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zh-TW" altLang="en-US" sz="1800" dirty="0">
                <a:solidFill>
                  <a:srgbClr val="00000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可以放</a:t>
            </a:r>
            <a:r>
              <a:rPr lang="en-US" altLang="zh-TW" sz="1800" dirty="0">
                <a:solidFill>
                  <a:srgbClr val="00000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</a:p>
          <a:p>
            <a:endParaRPr lang="en-US" altLang="zh-TW" dirty="0">
              <a:solidFill>
                <a:srgbClr val="000000"/>
              </a:solidFill>
              <a:highlight>
                <a:srgbClr val="FFFF00"/>
              </a:highlight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* 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table_a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EXISTS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* 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table_b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table_b.id=table_a.id);</a:t>
            </a:r>
            <a:endParaRPr lang="en-US" altLang="zh-TW" sz="1800" dirty="0">
              <a:solidFill>
                <a:srgbClr val="000000"/>
              </a:solidFill>
              <a:highlight>
                <a:srgbClr val="FFFF00"/>
              </a:highlight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A531E6A-1C79-332D-EEF6-F4269F2D0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4" y="3340041"/>
            <a:ext cx="3867151" cy="270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109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</a:p>
          <a:p>
            <a:r>
              <a:rPr lang="zh-TW" altLang="en-US" dirty="0"/>
              <a:t>另解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1813205" y="197346"/>
            <a:ext cx="5187670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--,COUNT(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as [Event Count]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2ACE35-D9C2-7334-BF95-D4CF5FC97C19}"/>
              </a:ext>
            </a:extLst>
          </p:cNvPr>
          <p:cNvSpPr txBox="1"/>
          <p:nvPr/>
        </p:nvSpPr>
        <p:spPr>
          <a:xfrm>
            <a:off x="7496174" y="979706"/>
            <a:ext cx="4276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highlight>
                  <a:srgbClr val="FFFF00"/>
                </a:highlight>
                <a:latin typeface="細明體" panose="02020509000000000000" pitchFamily="49" charset="-120"/>
                <a:ea typeface="細明體" panose="02020509000000000000" pitchFamily="49" charset="-120"/>
              </a:rPr>
              <a:t> IN </a:t>
            </a:r>
          </a:p>
          <a:p>
            <a:endParaRPr lang="en-US" altLang="zh-TW" dirty="0">
              <a:solidFill>
                <a:srgbClr val="000000"/>
              </a:solidFill>
              <a:highlight>
                <a:srgbClr val="FFFF00"/>
              </a:highlight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B727776-E005-BEAD-B24F-79B9E290B0F8}"/>
              </a:ext>
            </a:extLst>
          </p:cNvPr>
          <p:cNvSpPr txBox="1"/>
          <p:nvPr/>
        </p:nvSpPr>
        <p:spPr>
          <a:xfrm>
            <a:off x="7534275" y="1448485"/>
            <a:ext cx="4200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當子查詢並未由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EXISTS 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導入時，只能在選取清單中指定一個運算式。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1A9AC5D-6C6F-E8DF-9B1A-D9EFC906D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385" y="3022551"/>
            <a:ext cx="4500302" cy="25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73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SUBQUERIES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AAB517-6EFF-71CC-8176-4F10C205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28" y="700968"/>
            <a:ext cx="6677949" cy="545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718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679730" y="1102221"/>
            <a:ext cx="4282795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30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IN(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15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F130D40-D52C-DD3B-67F2-EB8CF89B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774" y="2450727"/>
            <a:ext cx="6012193" cy="23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202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Variables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431552D-26E0-FB0B-C3F6-2234C9A57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368617"/>
            <a:ext cx="5245970" cy="49083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FAD4E53-6241-BB25-14C3-453F038A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8617"/>
            <a:ext cx="5797563" cy="490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319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B2AFA1-E04B-1D09-6EBC-266CBB06E471}"/>
              </a:ext>
            </a:extLst>
          </p:cNvPr>
          <p:cNvSpPr txBox="1"/>
          <p:nvPr/>
        </p:nvSpPr>
        <p:spPr>
          <a:xfrm>
            <a:off x="679730" y="3333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78E89B-B814-7BC5-16B4-7ABB09CE261F}"/>
              </a:ext>
            </a:extLst>
          </p:cNvPr>
          <p:cNvSpPr txBox="1"/>
          <p:nvPr/>
        </p:nvSpPr>
        <p:spPr>
          <a:xfrm>
            <a:off x="1895000" y="335845"/>
            <a:ext cx="4782025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@EpisodeId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42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@EpisodeName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50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Title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@EpisodeId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@NumberCompanions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@EpisodeId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DECLARE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@NumberEnemies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(*)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@EpisodeId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FFD2076-2891-F35E-0021-54CC62206915}"/>
              </a:ext>
            </a:extLst>
          </p:cNvPr>
          <p:cNvSpPr txBox="1"/>
          <p:nvPr/>
        </p:nvSpPr>
        <p:spPr>
          <a:xfrm>
            <a:off x="6835595" y="1666875"/>
            <a:ext cx="5172075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@EpisodeName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@EpisodeId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'Episode id'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@NumberCompanions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companions'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@NumberEnemies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'Number of enemies'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B57B2DF-89BB-2B5E-3159-1CCA3804F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894" y="3594083"/>
            <a:ext cx="4943475" cy="78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584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78794A-0767-A988-48D9-5CD69CAD5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35" y="1575638"/>
            <a:ext cx="7804129" cy="37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584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5768691-01F8-FAD4-0B29-1304DF88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65" y="2092960"/>
            <a:ext cx="8942229" cy="244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10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16397</TotalTime>
  <Words>4082</Words>
  <Application>Microsoft Office PowerPoint</Application>
  <PresentationFormat>寬螢幕</PresentationFormat>
  <Paragraphs>1014</Paragraphs>
  <Slides>117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117</vt:i4>
      </vt:variant>
    </vt:vector>
  </HeadingPairs>
  <TitlesOfParts>
    <vt:vector size="123" baseType="lpstr">
      <vt:lpstr>細明體</vt:lpstr>
      <vt:lpstr>Arial</vt:lpstr>
      <vt:lpstr>Calibri</vt:lpstr>
      <vt:lpstr>Calibri Light</vt:lpstr>
      <vt:lpstr>Courier New</vt:lpstr>
      <vt:lpstr>Office 佈景主題</vt:lpstr>
      <vt:lpstr>SQL ANS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ANS</dc:title>
  <dc:creator>葉佳臻 Angela Yeh</dc:creator>
  <cp:lastModifiedBy>葉佳臻 Angela Yeh</cp:lastModifiedBy>
  <cp:revision>28</cp:revision>
  <dcterms:created xsi:type="dcterms:W3CDTF">2023-07-18T04:01:18Z</dcterms:created>
  <dcterms:modified xsi:type="dcterms:W3CDTF">2023-08-02T08:56:54Z</dcterms:modified>
</cp:coreProperties>
</file>